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3" r:id="rId4"/>
    <p:sldId id="264" r:id="rId5"/>
    <p:sldId id="265" r:id="rId6"/>
    <p:sldId id="262" r:id="rId7"/>
    <p:sldId id="258" r:id="rId8"/>
    <p:sldId id="259" r:id="rId9"/>
    <p:sldId id="260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67" y="4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A82F1-2D93-C223-01DF-A9B7DA5AD3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6505" y="2404531"/>
            <a:ext cx="8952025" cy="1646302"/>
          </a:xfrm>
        </p:spPr>
        <p:txBody>
          <a:bodyPr/>
          <a:lstStyle/>
          <a:p>
            <a:r>
              <a:rPr lang="et-EE" dirty="0"/>
              <a:t>Eluõpe – sissejuhatav aasta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1280F9-345B-F938-D4EA-E9A5D297D5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Jelena </a:t>
            </a:r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Zakilova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Margus Masing, Rando Koks, Timo </a:t>
            </a:r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Ruuto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Kaido Kiil</a:t>
            </a:r>
          </a:p>
        </p:txBody>
      </p:sp>
    </p:spTree>
    <p:extLst>
      <p:ext uri="{BB962C8B-B14F-4D97-AF65-F5344CB8AC3E}">
        <p14:creationId xmlns:p14="http://schemas.microsoft.com/office/powerpoint/2010/main" val="2176616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33704-9FCE-4DDA-FA1D-D6A96A66E8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385D3E1-A0C6-8D52-F364-B94F4A7EDEB4}"/>
              </a:ext>
            </a:extLst>
          </p:cNvPr>
          <p:cNvSpPr txBox="1"/>
          <p:nvPr/>
        </p:nvSpPr>
        <p:spPr>
          <a:xfrm>
            <a:off x="771992" y="444919"/>
            <a:ext cx="7952283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t-EE" sz="35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Valikõpingute moodul</a:t>
            </a:r>
          </a:p>
          <a:p>
            <a:r>
              <a:rPr lang="et-EE" sz="35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Finantstarkuse alusteadmised 3EKAP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A36C85-15F1-572B-FA3C-A7288CB0A33C}"/>
              </a:ext>
            </a:extLst>
          </p:cNvPr>
          <p:cNvSpPr txBox="1"/>
          <p:nvPr/>
        </p:nvSpPr>
        <p:spPr>
          <a:xfrm>
            <a:off x="771992" y="1925998"/>
            <a:ext cx="859686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t-EE" sz="3200" dirty="0"/>
              <a:t>õpilane suudab luua ja rakendada isiklikku eelarvet, mis hõlmab sissetulekuid ja väljaminekuid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t-EE" sz="3200" dirty="0"/>
              <a:t>oskab teadlikult ja vastutustundlikult hallata oma rahalisi ressursse, et saavutada finantsilist stabiilsust ja realiseerida oma eesmärke</a:t>
            </a:r>
            <a:endParaRPr lang="et-EE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599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997DEAC-A0B1-0E31-E1D0-A3139EA8AF50}"/>
              </a:ext>
            </a:extLst>
          </p:cNvPr>
          <p:cNvSpPr txBox="1"/>
          <p:nvPr/>
        </p:nvSpPr>
        <p:spPr>
          <a:xfrm>
            <a:off x="771992" y="444919"/>
            <a:ext cx="7952283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t-EE" sz="35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Õppekava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602ABF-69A6-CA0D-A2A6-1F50CCE45214}"/>
              </a:ext>
            </a:extLst>
          </p:cNvPr>
          <p:cNvSpPr txBox="1"/>
          <p:nvPr/>
        </p:nvSpPr>
        <p:spPr>
          <a:xfrm>
            <a:off x="771992" y="1925998"/>
            <a:ext cx="8596860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t-E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Esmane EKR2 õppekava, mille sihtrühm on põhihariduseta õppija.</a:t>
            </a:r>
          </a:p>
          <a:p>
            <a:pPr algn="just"/>
            <a:r>
              <a:rPr lang="et-E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Vanuseline nõue õpingute alustamiseks on 15 aastat.</a:t>
            </a:r>
          </a:p>
          <a:p>
            <a:pPr algn="just"/>
            <a:r>
              <a:rPr lang="et-E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Õppevorm on statsionaarne õpe – koolipõhine õpe</a:t>
            </a:r>
          </a:p>
          <a:p>
            <a:pPr algn="just"/>
            <a:r>
              <a:rPr lang="et-E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Õppekava loetakse lõpetatuks pärast õppekavas kirjeldatud õpiväljundite saavutamist, mida hinnatakse mitteeristavalt.</a:t>
            </a:r>
          </a:p>
        </p:txBody>
      </p:sp>
    </p:spTree>
    <p:extLst>
      <p:ext uri="{BB962C8B-B14F-4D97-AF65-F5344CB8AC3E}">
        <p14:creationId xmlns:p14="http://schemas.microsoft.com/office/powerpoint/2010/main" val="1909713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46EF61-4885-08A4-3C2F-22C6AB5A9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D5E760E-96B1-2A8F-9DE5-C90E949E2D0C}"/>
              </a:ext>
            </a:extLst>
          </p:cNvPr>
          <p:cNvSpPr txBox="1"/>
          <p:nvPr/>
        </p:nvSpPr>
        <p:spPr>
          <a:xfrm>
            <a:off x="771992" y="444919"/>
            <a:ext cx="7952283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t-EE" sz="35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Õppekava õpiväljundid 1/2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1163DB-9F55-12C3-5F15-7173EB2B3D77}"/>
              </a:ext>
            </a:extLst>
          </p:cNvPr>
          <p:cNvSpPr txBox="1"/>
          <p:nvPr/>
        </p:nvSpPr>
        <p:spPr>
          <a:xfrm>
            <a:off x="449703" y="1206470"/>
            <a:ext cx="8596860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suudab täita tööülesandeid juhendamisel;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saab hakkama elusituatsioonides, mis on üldjuhul stabiilsed;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õpib nõustamisel ja suunamisel;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oskab suhelda harjumuspärastes olukordades ja tavapäraste suhtluspartneritega;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kasutab probleemide lahendamisel nõu, abi ja tuge ning etteantud infomaterjale;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oskab oma töö tulemusi hinnata nõustamisel;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fi-FI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uhendamisel</a:t>
            </a:r>
            <a:r>
              <a:rPr lang="fi-FI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kohaneb</a:t>
            </a:r>
            <a:r>
              <a:rPr lang="fi-FI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 </a:t>
            </a:r>
            <a:r>
              <a:rPr lang="fi-FI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tuleb</a:t>
            </a:r>
            <a:r>
              <a:rPr lang="fi-FI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toime</a:t>
            </a:r>
            <a:r>
              <a:rPr lang="fi-FI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erinevates</a:t>
            </a:r>
            <a:r>
              <a:rPr lang="fi-FI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sotsiaalsetes</a:t>
            </a:r>
            <a:r>
              <a:rPr lang="fi-FI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keskkondades</a:t>
            </a:r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t-EE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546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55CB9E-BAA7-1630-D931-7428CAF33B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FECCF9-1BE9-0CA7-1243-865D07E030C9}"/>
              </a:ext>
            </a:extLst>
          </p:cNvPr>
          <p:cNvSpPr txBox="1"/>
          <p:nvPr/>
        </p:nvSpPr>
        <p:spPr>
          <a:xfrm>
            <a:off x="771992" y="444919"/>
            <a:ext cx="7952283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t-EE" sz="35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Õppekava õpiväljundid 2/2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C45119-E987-2F4D-FD09-A943DCB2207A}"/>
              </a:ext>
            </a:extLst>
          </p:cNvPr>
          <p:cNvSpPr txBox="1"/>
          <p:nvPr/>
        </p:nvSpPr>
        <p:spPr>
          <a:xfrm>
            <a:off x="449703" y="1206470"/>
            <a:ext cx="8596860" cy="50937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t-EE" sz="2500" dirty="0"/>
              <a:t>teab mõningaid infotehnoloogia võimalusi;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t-EE" sz="2500" dirty="0"/>
              <a:t>oskab mõnel määral kasutada internetti;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t-EE" sz="2500" dirty="0"/>
              <a:t>oskab kasutada mõningaid rakendusi juhendamisel;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t-EE" sz="2500" dirty="0"/>
              <a:t>oskab väljendada oma ideid ning neid juhendamisel rakendada;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t-EE" sz="2500" dirty="0"/>
              <a:t>teeb juhendamisel etteantud võimalustest oma oskustele sobivaid valikuid;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t-EE" sz="2500" dirty="0"/>
              <a:t>osaleb oma karjääriplaani koostamisel;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t-EE" sz="2500" dirty="0"/>
              <a:t>õpilane suudab luua ja rakendada isiklikku eelarvet, mis hõlmab sissetulekuid ja väljaminekuid, ning oskab teadlikult ja vastutustundlikult hallata oma rahalisi ressursse, et saavutada finantsilist stabiilsust ja realiseerida oma eesmärke.</a:t>
            </a:r>
            <a:endParaRPr lang="et-EE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30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2FE7F4-D2B2-5832-5A28-32581F6B9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7D9B12D-7B72-5701-4551-7CD56CED879E}"/>
              </a:ext>
            </a:extLst>
          </p:cNvPr>
          <p:cNvSpPr txBox="1"/>
          <p:nvPr/>
        </p:nvSpPr>
        <p:spPr>
          <a:xfrm>
            <a:off x="771992" y="444919"/>
            <a:ext cx="7952283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t-EE" sz="35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Õppekava maht 30EKAP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4B36FE-B963-08B8-EA83-65F2AE0DB023}"/>
              </a:ext>
            </a:extLst>
          </p:cNvPr>
          <p:cNvSpPr txBox="1"/>
          <p:nvPr/>
        </p:nvSpPr>
        <p:spPr>
          <a:xfrm>
            <a:off x="771992" y="1925998"/>
            <a:ext cx="859686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t-E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Põhiõpingute moodul 15EKAP</a:t>
            </a:r>
          </a:p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et-E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Õpib elus hakkama saama 15EKAP</a:t>
            </a:r>
          </a:p>
          <a:p>
            <a:pPr marL="457200" indent="-457200" algn="just">
              <a:buFont typeface="Courier New" panose="02070309020205020404" pitchFamily="49" charset="0"/>
              <a:buChar char="o"/>
            </a:pPr>
            <a:endParaRPr lang="et-EE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t-E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Valikõpingute moodul 15EKAP</a:t>
            </a:r>
          </a:p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et-E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Eluoskused 9EKAP</a:t>
            </a:r>
          </a:p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et-E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Arvutiõpetus 3EKAP</a:t>
            </a:r>
          </a:p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et-E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Karjäär 3EKAP</a:t>
            </a:r>
          </a:p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et-E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Finantstarkuse alusteadmised 3EKAP</a:t>
            </a:r>
          </a:p>
        </p:txBody>
      </p:sp>
    </p:spTree>
    <p:extLst>
      <p:ext uri="{BB962C8B-B14F-4D97-AF65-F5344CB8AC3E}">
        <p14:creationId xmlns:p14="http://schemas.microsoft.com/office/powerpoint/2010/main" val="1886186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C45369-9838-8E5C-B111-A1AE0E4D44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6E5F8DF-71B2-3C36-6A24-80103C7F8F0A}"/>
              </a:ext>
            </a:extLst>
          </p:cNvPr>
          <p:cNvSpPr txBox="1"/>
          <p:nvPr/>
        </p:nvSpPr>
        <p:spPr>
          <a:xfrm>
            <a:off x="771992" y="444919"/>
            <a:ext cx="7952283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t-EE" sz="35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Põhiõpingute moodul</a:t>
            </a:r>
          </a:p>
          <a:p>
            <a:r>
              <a:rPr lang="et-EE" sz="35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Õpib elus hakkama saama 15EKAP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D79BAD-50B2-0D63-1327-928A4D0CDE9F}"/>
              </a:ext>
            </a:extLst>
          </p:cNvPr>
          <p:cNvSpPr txBox="1"/>
          <p:nvPr/>
        </p:nvSpPr>
        <p:spPr>
          <a:xfrm>
            <a:off x="771992" y="1925998"/>
            <a:ext cx="859686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t-E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oskab suhelda harjumuspärastes olukordades ja tavapäraste suhtluspartneritega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t-E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kasutab probleemide lahendamisel nõu, abi ja tuge ning etteantud infomaterjale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t-E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juhendamisel kohaneb ja tuleb toime erinevates sotsiaalsetes keskkondades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t-E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oskab väljendada oma ideid ning neid juhendamisel rakendada</a:t>
            </a:r>
          </a:p>
        </p:txBody>
      </p:sp>
    </p:spTree>
    <p:extLst>
      <p:ext uri="{BB962C8B-B14F-4D97-AF65-F5344CB8AC3E}">
        <p14:creationId xmlns:p14="http://schemas.microsoft.com/office/powerpoint/2010/main" val="407654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E70B68-A2FD-C7E6-724C-11E360F215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5116E3-798C-0C21-420D-31611ADBC3BC}"/>
              </a:ext>
            </a:extLst>
          </p:cNvPr>
          <p:cNvSpPr txBox="1"/>
          <p:nvPr/>
        </p:nvSpPr>
        <p:spPr>
          <a:xfrm>
            <a:off x="771992" y="444919"/>
            <a:ext cx="7952283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t-EE" sz="35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Valikõpingute moodul</a:t>
            </a:r>
          </a:p>
          <a:p>
            <a:r>
              <a:rPr lang="et-EE" sz="35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Eluoskused 9EKAP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476122-0F41-8F7B-18C2-761CAE5697A4}"/>
              </a:ext>
            </a:extLst>
          </p:cNvPr>
          <p:cNvSpPr txBox="1"/>
          <p:nvPr/>
        </p:nvSpPr>
        <p:spPr>
          <a:xfrm>
            <a:off x="771992" y="1925998"/>
            <a:ext cx="859686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t-E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t-EE" sz="3200" dirty="0"/>
              <a:t>öötab tulemuslikult töösituatsioonides, mis on üldjuhul stabiilsed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t-EE" sz="3200" dirty="0"/>
              <a:t>õpib nõustamisel ja suunamisel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t-EE" sz="3200" dirty="0"/>
              <a:t>oma töö tulemusi hinnata nõustamisel</a:t>
            </a:r>
            <a:endParaRPr lang="et-EE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477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5A195C-6317-0441-4EBD-966B1DC9F9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9997BC3-73BE-FC45-A9C1-C3DFA5EACD8F}"/>
              </a:ext>
            </a:extLst>
          </p:cNvPr>
          <p:cNvSpPr txBox="1"/>
          <p:nvPr/>
        </p:nvSpPr>
        <p:spPr>
          <a:xfrm>
            <a:off x="771992" y="444919"/>
            <a:ext cx="7952283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t-EE" sz="35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Valikõpingute moodul</a:t>
            </a:r>
          </a:p>
          <a:p>
            <a:r>
              <a:rPr lang="et-EE" sz="35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Arvutiõpetus 3EKAP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8BC85E-DDFF-3F43-8950-1BE39ACF449C}"/>
              </a:ext>
            </a:extLst>
          </p:cNvPr>
          <p:cNvSpPr txBox="1"/>
          <p:nvPr/>
        </p:nvSpPr>
        <p:spPr>
          <a:xfrm>
            <a:off x="771992" y="1925998"/>
            <a:ext cx="859686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t-EE" sz="3200" dirty="0"/>
              <a:t>teab mõningaid infotehnoloogia võimalusi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t-EE" sz="3200" dirty="0"/>
              <a:t>oskab mõnel määral kasutada internetti;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t-EE" sz="3200" dirty="0"/>
              <a:t>oskab kasutada mõningaid rakendusi juhendamisel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t-EE" sz="3200" dirty="0"/>
              <a:t>oskab kasutada mõningaid rakendusi juhendamisel </a:t>
            </a:r>
            <a:endParaRPr lang="et-EE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245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E98302-6C1D-5657-7B02-7028F5CAD0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DA91286-3140-63A5-14D9-3EA604263097}"/>
              </a:ext>
            </a:extLst>
          </p:cNvPr>
          <p:cNvSpPr txBox="1"/>
          <p:nvPr/>
        </p:nvSpPr>
        <p:spPr>
          <a:xfrm>
            <a:off x="771992" y="444919"/>
            <a:ext cx="7952283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t-EE" sz="35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Valikõpingute moodul</a:t>
            </a:r>
          </a:p>
          <a:p>
            <a:r>
              <a:rPr lang="et-EE" sz="35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Karjäär 3EKAP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96861F-66A2-64FF-6F0C-1B2FBC65934E}"/>
              </a:ext>
            </a:extLst>
          </p:cNvPr>
          <p:cNvSpPr txBox="1"/>
          <p:nvPr/>
        </p:nvSpPr>
        <p:spPr>
          <a:xfrm>
            <a:off x="771992" y="1925998"/>
            <a:ext cx="859686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t-EE" sz="3200" dirty="0"/>
              <a:t>teeb juhendamisel etteantud võimalustest oma oskustele sobivaid valikuid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t-EE" sz="3200" dirty="0"/>
              <a:t>osaleb oma karjääriplaani koostamisel</a:t>
            </a:r>
            <a:endParaRPr lang="et-EE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72072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59</TotalTime>
  <Words>352</Words>
  <Application>Microsoft Office PowerPoint</Application>
  <PresentationFormat>Widescreen</PresentationFormat>
  <Paragraphs>57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Courier New</vt:lpstr>
      <vt:lpstr>Times New Roman</vt:lpstr>
      <vt:lpstr>Trebuchet MS</vt:lpstr>
      <vt:lpstr>Wingdings</vt:lpstr>
      <vt:lpstr>Wingdings 3</vt:lpstr>
      <vt:lpstr>Facet</vt:lpstr>
      <vt:lpstr>Eluõpe – sissejuhatav aasta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Kaido Kiil</dc:creator>
  <cp:lastModifiedBy>Kaido Kiil</cp:lastModifiedBy>
  <cp:revision>17</cp:revision>
  <dcterms:created xsi:type="dcterms:W3CDTF">2024-04-13T04:33:18Z</dcterms:created>
  <dcterms:modified xsi:type="dcterms:W3CDTF">2025-06-07T09:41:42Z</dcterms:modified>
</cp:coreProperties>
</file>